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8" roundtripDataSignature="AMtx7mjPvfsR8JC1yNaZNE33JFTR20fi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20" Type="http://schemas.openxmlformats.org/officeDocument/2006/relationships/slide" Target="slides/slide15.xml"/><Relationship Id="rId42" Type="http://schemas.openxmlformats.org/officeDocument/2006/relationships/font" Target="fonts/Raleway-italic.fntdata"/><Relationship Id="rId41" Type="http://schemas.openxmlformats.org/officeDocument/2006/relationships/font" Target="fonts/Raleway-bold.fntdata"/><Relationship Id="rId22" Type="http://schemas.openxmlformats.org/officeDocument/2006/relationships/slide" Target="slides/slide17.xml"/><Relationship Id="rId44" Type="http://schemas.openxmlformats.org/officeDocument/2006/relationships/font" Target="fonts/Lato-regular.fntdata"/><Relationship Id="rId21" Type="http://schemas.openxmlformats.org/officeDocument/2006/relationships/slide" Target="slides/slide16.xml"/><Relationship Id="rId43" Type="http://schemas.openxmlformats.org/officeDocument/2006/relationships/font" Target="fonts/Raleway-boldItalic.fntdata"/><Relationship Id="rId24" Type="http://schemas.openxmlformats.org/officeDocument/2006/relationships/slide" Target="slides/slide19.xml"/><Relationship Id="rId46" Type="http://schemas.openxmlformats.org/officeDocument/2006/relationships/font" Target="fonts/Lato-italic.fntdata"/><Relationship Id="rId23" Type="http://schemas.openxmlformats.org/officeDocument/2006/relationships/slide" Target="slides/slide18.xml"/><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font" Target="fonts/La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6.jpg>
</file>

<file path=ppt/media/image2.png>
</file>

<file path=ppt/media/image22.png>
</file>

<file path=ppt/media/image23.png>
</file>

<file path=ppt/media/image26.png>
</file>

<file path=ppt/media/image30.png>
</file>

<file path=ppt/media/image33.png>
</file>

<file path=ppt/media/image36.png>
</file>

<file path=ppt/media/image38.png>
</file>

<file path=ppt/media/image4.png>
</file>

<file path=ppt/media/image42.png>
</file>

<file path=ppt/media/image43.png>
</file>

<file path=ppt/media/image45.png>
</file>

<file path=ppt/media/image46.png>
</file>

<file path=ppt/media/image47.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4850f0ef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4850f0ef2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3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36"/>
          <p:cNvGrpSpPr/>
          <p:nvPr/>
        </p:nvGrpSpPr>
        <p:grpSpPr>
          <a:xfrm>
            <a:off x="830392" y="1191256"/>
            <a:ext cx="745763" cy="45826"/>
            <a:chOff x="4580561" y="2589004"/>
            <a:chExt cx="1064464" cy="25200"/>
          </a:xfrm>
        </p:grpSpPr>
        <p:sp>
          <p:nvSpPr>
            <p:cNvPr id="12" name="Google Shape;12;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3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3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45"/>
          <p:cNvGrpSpPr/>
          <p:nvPr/>
        </p:nvGrpSpPr>
        <p:grpSpPr>
          <a:xfrm>
            <a:off x="830392" y="4169130"/>
            <a:ext cx="745763" cy="45826"/>
            <a:chOff x="4580561" y="2589004"/>
            <a:chExt cx="1064464" cy="25200"/>
          </a:xfrm>
        </p:grpSpPr>
        <p:sp>
          <p:nvSpPr>
            <p:cNvPr id="75" name="Google Shape;75;p4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4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4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4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4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4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7"/>
          <p:cNvGrpSpPr/>
          <p:nvPr/>
        </p:nvGrpSpPr>
        <p:grpSpPr>
          <a:xfrm>
            <a:off x="830392" y="1191256"/>
            <a:ext cx="745763" cy="45826"/>
            <a:chOff x="4580561" y="2589004"/>
            <a:chExt cx="1064464" cy="25200"/>
          </a:xfrm>
        </p:grpSpPr>
        <p:sp>
          <p:nvSpPr>
            <p:cNvPr id="20" name="Google Shape;20;p3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3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8"/>
          <p:cNvGrpSpPr/>
          <p:nvPr/>
        </p:nvGrpSpPr>
        <p:grpSpPr>
          <a:xfrm>
            <a:off x="830392" y="1191256"/>
            <a:ext cx="745763" cy="45826"/>
            <a:chOff x="4580561" y="2589004"/>
            <a:chExt cx="1064464" cy="25200"/>
          </a:xfrm>
        </p:grpSpPr>
        <p:sp>
          <p:nvSpPr>
            <p:cNvPr id="27" name="Google Shape;27;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9"/>
          <p:cNvGrpSpPr/>
          <p:nvPr/>
        </p:nvGrpSpPr>
        <p:grpSpPr>
          <a:xfrm>
            <a:off x="830392" y="1191256"/>
            <a:ext cx="745763" cy="45826"/>
            <a:chOff x="4580561" y="2589004"/>
            <a:chExt cx="1064464" cy="25200"/>
          </a:xfrm>
        </p:grpSpPr>
        <p:sp>
          <p:nvSpPr>
            <p:cNvPr id="34" name="Google Shape;34;p3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9"/>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7" name="Google Shape;37;p39"/>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8" name="Google Shape;38;p39"/>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9" name="Google Shape;39;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4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40"/>
          <p:cNvGrpSpPr/>
          <p:nvPr/>
        </p:nvGrpSpPr>
        <p:grpSpPr>
          <a:xfrm>
            <a:off x="830392" y="1191256"/>
            <a:ext cx="745763" cy="45826"/>
            <a:chOff x="4580561" y="2589004"/>
            <a:chExt cx="1064464" cy="25200"/>
          </a:xfrm>
        </p:grpSpPr>
        <p:sp>
          <p:nvSpPr>
            <p:cNvPr id="43" name="Google Shape;43;p4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40"/>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4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4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41"/>
          <p:cNvGrpSpPr/>
          <p:nvPr/>
        </p:nvGrpSpPr>
        <p:grpSpPr>
          <a:xfrm>
            <a:off x="830392" y="1191256"/>
            <a:ext cx="745763" cy="45826"/>
            <a:chOff x="4580561" y="2589004"/>
            <a:chExt cx="1064464" cy="25200"/>
          </a:xfrm>
        </p:grpSpPr>
        <p:sp>
          <p:nvSpPr>
            <p:cNvPr id="50" name="Google Shape;50;p4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4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41"/>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3" name="Google Shape;53;p41"/>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4" name="Google Shape;54;p4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42"/>
          <p:cNvGrpSpPr/>
          <p:nvPr/>
        </p:nvGrpSpPr>
        <p:grpSpPr>
          <a:xfrm>
            <a:off x="830392" y="4169130"/>
            <a:ext cx="745763" cy="45826"/>
            <a:chOff x="4580561" y="2589004"/>
            <a:chExt cx="1064464" cy="25200"/>
          </a:xfrm>
        </p:grpSpPr>
        <p:sp>
          <p:nvSpPr>
            <p:cNvPr id="57" name="Google Shape;57;p4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42"/>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4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43"/>
          <p:cNvGrpSpPr/>
          <p:nvPr/>
        </p:nvGrpSpPr>
        <p:grpSpPr>
          <a:xfrm>
            <a:off x="830392" y="1191256"/>
            <a:ext cx="745763" cy="45826"/>
            <a:chOff x="4580561" y="2589004"/>
            <a:chExt cx="1064464" cy="25200"/>
          </a:xfrm>
        </p:grpSpPr>
        <p:sp>
          <p:nvSpPr>
            <p:cNvPr id="64" name="Google Shape;64;p4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4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7" name="Google Shape;67;p4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4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9" name="Google Shape;69;p4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44"/>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4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stefan.popescu@fmi.unibuc.ro" TargetMode="External"/><Relationship Id="rId4"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4.png"/><Relationship Id="rId7"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26.png"/><Relationship Id="rId9" Type="http://schemas.openxmlformats.org/officeDocument/2006/relationships/image" Target="../media/image33.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26.png"/><Relationship Id="rId9" Type="http://schemas.openxmlformats.org/officeDocument/2006/relationships/image" Target="../media/image33.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26.png"/><Relationship Id="rId9" Type="http://schemas.openxmlformats.org/officeDocument/2006/relationships/image" Target="../media/image43.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26.png"/><Relationship Id="rId9" Type="http://schemas.openxmlformats.org/officeDocument/2006/relationships/image" Target="../media/image38.png"/><Relationship Id="rId5" Type="http://schemas.openxmlformats.org/officeDocument/2006/relationships/image" Target="../media/image23.png"/><Relationship Id="rId6" Type="http://schemas.openxmlformats.org/officeDocument/2006/relationships/image" Target="../media/image22.png"/><Relationship Id="rId7" Type="http://schemas.openxmlformats.org/officeDocument/2006/relationships/image" Target="../media/image1.jpg"/><Relationship Id="rId8" Type="http://schemas.openxmlformats.org/officeDocument/2006/relationships/image" Target="../media/image3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1.jpg"/><Relationship Id="rId7" Type="http://schemas.openxmlformats.org/officeDocument/2006/relationships/image" Target="../media/image4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1.jpg"/><Relationship Id="rId7" Type="http://schemas.openxmlformats.org/officeDocument/2006/relationships/image" Target="../media/image4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1.jpg"/><Relationship Id="rId7" Type="http://schemas.openxmlformats.org/officeDocument/2006/relationships/image" Target="../media/image42.png"/><Relationship Id="rId8"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4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png"/><Relationship Id="rId4" Type="http://schemas.openxmlformats.org/officeDocument/2006/relationships/image" Target="../media/image26.png"/><Relationship Id="rId5"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docs.google.com/document/d/1BYDoeoI5yjCvKNBANt1zR8dsnqbgonfwhTtcvsB8tco/edit" TargetMode="External"/><Relationship Id="rId4" Type="http://schemas.openxmlformats.org/officeDocument/2006/relationships/hyperlink" Target="https://youtu.be/2g9OSRKJuzM" TargetMode="External"/><Relationship Id="rId9" Type="http://schemas.openxmlformats.org/officeDocument/2006/relationships/image" Target="../media/image23.png"/><Relationship Id="rId5" Type="http://schemas.openxmlformats.org/officeDocument/2006/relationships/hyperlink" Target="https://drive.google.com/file/d/1y7VYSZdKVtUHJHr2mCKKMohBUZLyc6VV/view?usp=sharing" TargetMode="External"/><Relationship Id="rId6" Type="http://schemas.openxmlformats.org/officeDocument/2006/relationships/hyperlink" Target="https://drive.google.com/file/d/154UHt8cqJSyPlWHSQUPEz4dVJGsHu6xP/view?usp=sharing" TargetMode="External"/><Relationship Id="rId7" Type="http://schemas.openxmlformats.org/officeDocument/2006/relationships/image" Target="../media/image2.png"/><Relationship Id="rId8"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4.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1582375" y="763200"/>
            <a:ext cx="7772400" cy="13026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Algoritmi Avansați 2022</a:t>
            </a:r>
            <a:br>
              <a:rPr lang="ro"/>
            </a:br>
            <a:r>
              <a:rPr lang="ro"/>
              <a:t>c-7</a:t>
            </a:r>
            <a:endParaRPr/>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41414"/>
              <a:buNone/>
            </a:pPr>
            <a:r>
              <a:rPr lang="ro" sz="3300"/>
              <a:t>Randomized Data Structures: Skip Lists</a:t>
            </a:r>
            <a:endParaRPr sz="3300"/>
          </a:p>
        </p:txBody>
      </p:sp>
      <p:sp>
        <p:nvSpPr>
          <p:cNvPr id="87" name="Google Shape;87;p1"/>
          <p:cNvSpPr txBox="1"/>
          <p:nvPr>
            <p:ph idx="1" type="subTitle"/>
          </p:nvPr>
        </p:nvSpPr>
        <p:spPr>
          <a:xfrm>
            <a:off x="729625" y="3401500"/>
            <a:ext cx="7688100" cy="15537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SzPct val="117647"/>
              <a:buNone/>
            </a:pPr>
            <a:r>
              <a:rPr b="1" lang="ro"/>
              <a:t>Lect. Dr. Ștefan Popescu</a:t>
            </a:r>
            <a:endParaRPr b="1"/>
          </a:p>
          <a:p>
            <a:pPr indent="0" lvl="0" marL="0" rtl="0" algn="l">
              <a:lnSpc>
                <a:spcPct val="100000"/>
              </a:lnSpc>
              <a:spcBef>
                <a:spcPts val="0"/>
              </a:spcBef>
              <a:spcAft>
                <a:spcPts val="0"/>
              </a:spcAft>
              <a:buSzPct val="117647"/>
              <a:buNone/>
            </a:pPr>
            <a:r>
              <a:t/>
            </a:r>
            <a:endParaRPr b="1"/>
          </a:p>
          <a:p>
            <a:pPr indent="0" lvl="0" marL="0" rtl="0" algn="l">
              <a:lnSpc>
                <a:spcPct val="100000"/>
              </a:lnSpc>
              <a:spcBef>
                <a:spcPts val="0"/>
              </a:spcBef>
              <a:spcAft>
                <a:spcPts val="0"/>
              </a:spcAft>
              <a:buSzPct val="117647"/>
              <a:buNone/>
            </a:pPr>
            <a:r>
              <a:rPr b="1" lang="ro"/>
              <a:t>Email: </a:t>
            </a:r>
            <a:r>
              <a:rPr b="1" lang="ro" u="sng">
                <a:solidFill>
                  <a:schemeClr val="hlink"/>
                </a:solidFill>
                <a:hlinkClick r:id="rId3"/>
              </a:rPr>
              <a:t>stefan.popescu@fmi.unibuc.ro</a:t>
            </a:r>
            <a:endParaRPr b="1"/>
          </a:p>
          <a:p>
            <a:pPr indent="0" lvl="0" marL="0" rtl="0" algn="l">
              <a:lnSpc>
                <a:spcPct val="100000"/>
              </a:lnSpc>
              <a:spcBef>
                <a:spcPts val="0"/>
              </a:spcBef>
              <a:spcAft>
                <a:spcPts val="0"/>
              </a:spcAft>
              <a:buSzPct val="117647"/>
              <a:buNone/>
            </a:pPr>
            <a:r>
              <a:t/>
            </a:r>
            <a:endParaRPr b="1"/>
          </a:p>
          <a:p>
            <a:pPr indent="0" lvl="0" marL="0" rtl="0" algn="l">
              <a:lnSpc>
                <a:spcPct val="100000"/>
              </a:lnSpc>
              <a:spcBef>
                <a:spcPts val="0"/>
              </a:spcBef>
              <a:spcAft>
                <a:spcPts val="0"/>
              </a:spcAft>
              <a:buSzPct val="117647"/>
              <a:buNone/>
            </a:pPr>
            <a:r>
              <a:t/>
            </a:r>
            <a:endParaRPr/>
          </a:p>
          <a:p>
            <a:pPr indent="0" lvl="0" marL="0" rtl="0" algn="l">
              <a:lnSpc>
                <a:spcPct val="100000"/>
              </a:lnSpc>
              <a:spcBef>
                <a:spcPts val="0"/>
              </a:spcBef>
              <a:spcAft>
                <a:spcPts val="0"/>
              </a:spcAft>
              <a:buSzPct val="117647"/>
              <a:buNone/>
            </a:pPr>
            <a:r>
              <a:rPr lang="ro"/>
              <a:t>Grup Teams:</a:t>
            </a:r>
            <a:br>
              <a:rPr lang="ro"/>
            </a:br>
            <a:endParaRPr/>
          </a:p>
          <a:p>
            <a:pPr indent="0" lvl="0" marL="0" rtl="0" algn="l">
              <a:lnSpc>
                <a:spcPct val="100000"/>
              </a:lnSpc>
              <a:spcBef>
                <a:spcPts val="0"/>
              </a:spcBef>
              <a:spcAft>
                <a:spcPts val="0"/>
              </a:spcAft>
              <a:buSzPct val="117647"/>
              <a:buNone/>
            </a:pPr>
            <a:r>
              <a:t/>
            </a:r>
            <a:endParaRPr/>
          </a:p>
        </p:txBody>
      </p:sp>
      <p:pic>
        <p:nvPicPr>
          <p:cNvPr id="88" name="Google Shape;88;p1"/>
          <p:cNvPicPr preferRelativeResize="0"/>
          <p:nvPr/>
        </p:nvPicPr>
        <p:blipFill rotWithShape="1">
          <a:blip r:embed="rId4">
            <a:alphaModFix/>
          </a:blip>
          <a:srcRect b="0" l="0" r="0" t="0"/>
          <a:stretch/>
        </p:blipFill>
        <p:spPr>
          <a:xfrm>
            <a:off x="3681000" y="3358800"/>
            <a:ext cx="5485325" cy="1784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61" name="Google Shape;161;p11"/>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1200"/>
              </a:spcAft>
              <a:buSzPts val="1300"/>
              <a:buNone/>
            </a:pPr>
            <a:r>
              <a:t/>
            </a:r>
            <a:endParaRPr b="1"/>
          </a:p>
        </p:txBody>
      </p:sp>
      <p:pic>
        <p:nvPicPr>
          <p:cNvPr id="162" name="Google Shape;162;p1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63" name="Google Shape;163;p11"/>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64" name="Google Shape;164;p11"/>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70" name="Google Shape;170;p12"/>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0"/>
              </a:spcAft>
              <a:buSzPts val="1300"/>
              <a:buNone/>
            </a:pPr>
            <a:r>
              <a:rPr b="1" lang="ro"/>
              <a:t>A: O( log n)</a:t>
            </a:r>
            <a:endParaRPr b="1"/>
          </a:p>
          <a:p>
            <a:pPr indent="0" lvl="0" marL="0" rtl="0" algn="l">
              <a:lnSpc>
                <a:spcPct val="100000"/>
              </a:lnSpc>
              <a:spcBef>
                <a:spcPts val="1200"/>
              </a:spcBef>
              <a:spcAft>
                <a:spcPts val="1200"/>
              </a:spcAft>
              <a:buSzPts val="1300"/>
              <a:buNone/>
            </a:pPr>
            <a:r>
              <a:t/>
            </a:r>
            <a:endParaRPr b="1"/>
          </a:p>
        </p:txBody>
      </p:sp>
      <p:pic>
        <p:nvPicPr>
          <p:cNvPr id="171" name="Google Shape;171;p1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72" name="Google Shape;172;p12"/>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73" name="Google Shape;173;p12"/>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79" name="Google Shape;179;p1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457200" rtl="0" algn="l">
              <a:lnSpc>
                <a:spcPct val="100000"/>
              </a:lnSpc>
              <a:spcBef>
                <a:spcPts val="0"/>
              </a:spcBef>
              <a:spcAft>
                <a:spcPts val="0"/>
              </a:spcAft>
              <a:buSzPts val="1300"/>
              <a:buNone/>
            </a:pPr>
            <a:r>
              <a:t/>
            </a:r>
            <a:endParaRPr b="1"/>
          </a:p>
          <a:p>
            <a:pPr indent="0" lvl="0" marL="45720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Pentru o cautare mai eficienta, vom retine 2 liste, dupa modelul urmator: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80" name="Google Shape;180;p1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81" name="Google Shape;181;p1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82" name="Google Shape;182;p1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83" name="Google Shape;183;p13"/>
          <p:cNvPicPr preferRelativeResize="0"/>
          <p:nvPr/>
        </p:nvPicPr>
        <p:blipFill rotWithShape="1">
          <a:blip r:embed="rId6">
            <a:alphaModFix/>
          </a:blip>
          <a:srcRect b="12569" l="13192" r="28483" t="76126"/>
          <a:stretch/>
        </p:blipFill>
        <p:spPr>
          <a:xfrm>
            <a:off x="729450" y="2078875"/>
            <a:ext cx="4909699" cy="535199"/>
          </a:xfrm>
          <a:prstGeom prst="rect">
            <a:avLst/>
          </a:prstGeom>
          <a:noFill/>
          <a:ln>
            <a:noFill/>
          </a:ln>
        </p:spPr>
      </p:pic>
      <p:pic>
        <p:nvPicPr>
          <p:cNvPr id="184" name="Google Shape;184;p13"/>
          <p:cNvPicPr preferRelativeResize="0"/>
          <p:nvPr/>
        </p:nvPicPr>
        <p:blipFill rotWithShape="1">
          <a:blip r:embed="rId7">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90" name="Google Shape;190;p1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SEARCH(x):</a:t>
            </a:r>
            <a:endParaRPr b="1"/>
          </a:p>
          <a:p>
            <a:pPr indent="0" lvl="0" marL="0" rtl="0" algn="l">
              <a:lnSpc>
                <a:spcPct val="100000"/>
              </a:lnSpc>
              <a:spcBef>
                <a:spcPts val="1200"/>
              </a:spcBef>
              <a:spcAft>
                <a:spcPts val="0"/>
              </a:spcAft>
              <a:buSzPts val="1300"/>
              <a:buNone/>
            </a:pPr>
            <a:r>
              <a:rPr b="1" lang="ro"/>
              <a:t>•Walk right in top linked list (L1) until going right would go too far</a:t>
            </a:r>
            <a:endParaRPr b="1"/>
          </a:p>
          <a:p>
            <a:pPr indent="0" lvl="0" marL="0" rtl="0" algn="l">
              <a:lnSpc>
                <a:spcPct val="100000"/>
              </a:lnSpc>
              <a:spcBef>
                <a:spcPts val="1200"/>
              </a:spcBef>
              <a:spcAft>
                <a:spcPts val="0"/>
              </a:spcAft>
              <a:buSzPts val="1300"/>
              <a:buNone/>
            </a:pPr>
            <a:r>
              <a:rPr b="1" lang="ro"/>
              <a:t>•Walk down to bottom linked list (L2)</a:t>
            </a:r>
            <a:endParaRPr b="1"/>
          </a:p>
          <a:p>
            <a:pPr indent="0" lvl="0" marL="0" rtl="0" algn="l">
              <a:lnSpc>
                <a:spcPct val="100000"/>
              </a:lnSpc>
              <a:spcBef>
                <a:spcPts val="1200"/>
              </a:spcBef>
              <a:spcAft>
                <a:spcPts val="0"/>
              </a:spcAft>
              <a:buSzPts val="1300"/>
              <a:buNone/>
            </a:pPr>
            <a:r>
              <a:rPr b="1" lang="ro"/>
              <a:t>•Walk right in L2 until element found (or not)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91" name="Google Shape;191;p1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92" name="Google Shape;192;p1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93" name="Google Shape;193;p1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94" name="Google Shape;194;p1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00" name="Google Shape;200;p15"/>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01" name="Google Shape;201;p1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02" name="Google Shape;202;p1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03" name="Google Shape;203;p1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04" name="Google Shape;204;p15"/>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10" name="Google Shape;210;p16"/>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11" name="Google Shape;211;p1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12" name="Google Shape;212;p1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13" name="Google Shape;213;p1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14" name="Google Shape;214;p16"/>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20" name="Google Shape;220;p17"/>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21" name="Google Shape;221;p1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22" name="Google Shape;222;p1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23" name="Google Shape;223;p1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24" name="Google Shape;224;p17"/>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30" name="Google Shape;230;p1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rPr b="1" lang="ro"/>
              <a:t>A: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31" name="Google Shape;231;p1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32" name="Google Shape;232;p1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33" name="Google Shape;233;p1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34" name="Google Shape;234;p18"/>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35" name="Google Shape;235;p18"/>
          <p:cNvPicPr preferRelativeResize="0"/>
          <p:nvPr/>
        </p:nvPicPr>
        <p:blipFill rotWithShape="1">
          <a:blip r:embed="rId7">
            <a:alphaModFix/>
          </a:blip>
          <a:srcRect b="0" l="0" r="0" t="0"/>
          <a:stretch/>
        </p:blipFill>
        <p:spPr>
          <a:xfrm>
            <a:off x="1146875" y="3289950"/>
            <a:ext cx="673050" cy="673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41" name="Google Shape;241;p1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1200"/>
              </a:spcAft>
              <a:buSzPts val="1300"/>
              <a:buNone/>
            </a:pPr>
            <a:r>
              <a:t/>
            </a:r>
            <a:endParaRPr b="1"/>
          </a:p>
        </p:txBody>
      </p:sp>
      <p:pic>
        <p:nvPicPr>
          <p:cNvPr id="242" name="Google Shape;242;p1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43" name="Google Shape;243;p1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44" name="Google Shape;244;p1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45" name="Google Shape;245;p19"/>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46" name="Google Shape;246;p19"/>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47" name="Google Shape;247;p19"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53" name="Google Shape;253;p2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Relatia de mai sus este minimizata atunci cand |L1|</a:t>
            </a:r>
            <a:r>
              <a:rPr b="1" baseline="30000" lang="ro"/>
              <a:t>2</a:t>
            </a:r>
            <a:r>
              <a:rPr b="1" lang="ro"/>
              <a:t>=|L2|=n; deci </a:t>
            </a:r>
            <a:endParaRPr b="1"/>
          </a:p>
          <a:p>
            <a:pPr indent="0" lvl="0" marL="0" rtl="0" algn="l">
              <a:lnSpc>
                <a:spcPct val="100000"/>
              </a:lnSpc>
              <a:spcBef>
                <a:spcPts val="1200"/>
              </a:spcBef>
              <a:spcAft>
                <a:spcPts val="0"/>
              </a:spcAft>
              <a:buSzPts val="1300"/>
              <a:buNone/>
            </a:pPr>
            <a:r>
              <a:rPr b="1" lang="ro"/>
              <a:t>|L1|=sqrt(n)</a:t>
            </a:r>
            <a:endParaRPr b="1"/>
          </a:p>
          <a:p>
            <a:pPr indent="0" lvl="0" marL="0" rtl="0" algn="l">
              <a:lnSpc>
                <a:spcPct val="100000"/>
              </a:lnSpc>
              <a:spcBef>
                <a:spcPts val="1200"/>
              </a:spcBef>
              <a:spcAft>
                <a:spcPts val="1200"/>
              </a:spcAft>
              <a:buSzPts val="1300"/>
              <a:buNone/>
            </a:pPr>
            <a:r>
              <a:t/>
            </a:r>
            <a:endParaRPr b="1"/>
          </a:p>
        </p:txBody>
      </p:sp>
      <p:pic>
        <p:nvPicPr>
          <p:cNvPr id="254" name="Google Shape;254;p2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55" name="Google Shape;255;p2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56" name="Google Shape;256;p2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57" name="Google Shape;257;p20"/>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58" name="Google Shape;258;p20"/>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59" name="Google Shape;259;p20"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94" name="Google Shape;94;p3"/>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95" name="Google Shape;95;p3"/>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65" name="Google Shape;265;p2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66" name="Google Shape;266;p2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67" name="Google Shape;267;p2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68" name="Google Shape;268;p21"/>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69" name="Google Shape;269;p21"/>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70" name="Google Shape;270;p21"/>
          <p:cNvPicPr preferRelativeResize="0"/>
          <p:nvPr/>
        </p:nvPicPr>
        <p:blipFill rotWithShape="1">
          <a:blip r:embed="rId8">
            <a:alphaModFix/>
          </a:blip>
          <a:srcRect b="8289"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71" name="Google Shape;271;p21"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77" name="Google Shape;277;p2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78" name="Google Shape;278;p2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79" name="Google Shape;279;p2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80" name="Google Shape;280;p22"/>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81" name="Google Shape;281;p22"/>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82" name="Google Shape;282;p22"/>
          <p:cNvPicPr preferRelativeResize="0"/>
          <p:nvPr/>
        </p:nvPicPr>
        <p:blipFill rotWithShape="1">
          <a:blip r:embed="rId8">
            <a:alphaModFix/>
          </a:blip>
          <a:srcRect b="8289"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83" name="Google Shape;283;p22"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
        <p:nvSpPr>
          <p:cNvPr id="284" name="Google Shape;284;p22"/>
          <p:cNvSpPr txBox="1"/>
          <p:nvPr/>
        </p:nvSpPr>
        <p:spPr>
          <a:xfrm>
            <a:off x="598600" y="2726950"/>
            <a:ext cx="5187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ro" sz="1400" u="none" cap="none" strike="noStrike">
                <a:solidFill>
                  <a:srgbClr val="000000"/>
                </a:solidFill>
                <a:latin typeface="Lato"/>
                <a:ea typeface="Lato"/>
                <a:cs typeface="Lato"/>
                <a:sym typeface="Lato"/>
              </a:rPr>
              <a:t>Dar pentru 3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4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a:t>
            </a:r>
            <a:r>
              <a:rPr b="0" i="1" lang="ro" sz="1400" u="none" cap="none" strike="noStrike">
                <a:solidFill>
                  <a:srgbClr val="000000"/>
                </a:solidFill>
                <a:latin typeface="Lato"/>
                <a:ea typeface="Lato"/>
                <a:cs typeface="Lato"/>
                <a:sym typeface="Lato"/>
              </a:rPr>
              <a:t>k</a:t>
            </a:r>
            <a:r>
              <a:rPr b="0" i="0" lang="ro" sz="1400" u="none" cap="none" strike="noStrike">
                <a:solidFill>
                  <a:srgbClr val="000000"/>
                </a:solidFill>
                <a:latin typeface="Lato"/>
                <a:ea typeface="Lato"/>
                <a:cs typeface="Lato"/>
                <a:sym typeface="Lato"/>
              </a:rPr>
              <a:t> nivele?</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90" name="Google Shape;290;p2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91" name="Google Shape;291;p2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92" name="Google Shape;292;p2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93" name="Google Shape;293;p23"/>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94" name="Google Shape;294;p23"/>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95" name="Google Shape;295;p23"/>
          <p:cNvPicPr preferRelativeResize="0"/>
          <p:nvPr/>
        </p:nvPicPr>
        <p:blipFill rotWithShape="1">
          <a:blip r:embed="rId8">
            <a:alphaModFix/>
          </a:blip>
          <a:srcRect b="8289"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ath&gt;" id="296" name="Google Shape;296;p23"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p:cNvPicPr preferRelativeResize="0"/>
          <p:nvPr/>
        </p:nvPicPr>
        <p:blipFill rotWithShape="1">
          <a:blip r:embed="rId9">
            <a:alphaModFix/>
          </a:blip>
          <a:srcRect b="0" l="0" r="0" t="0"/>
          <a:stretch/>
        </p:blipFill>
        <p:spPr>
          <a:xfrm>
            <a:off x="593048" y="1739702"/>
            <a:ext cx="3131550" cy="19228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02" name="Google Shape;302;p2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03" name="Google Shape;303;p2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04" name="Google Shape;304;p2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05" name="Google Shape;305;p2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306" name="Google Shape;306;p24"/>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307" name="Google Shape;307;p24"/>
          <p:cNvPicPr preferRelativeResize="0"/>
          <p:nvPr/>
        </p:nvPicPr>
        <p:blipFill rotWithShape="1">
          <a:blip r:embed="rId8">
            <a:alphaModFix/>
          </a:blip>
          <a:srcRect b="8289"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o&gt;=&lt;/mo&gt;&lt;mn mathvariant=&quot;bold&quot;&gt;2&lt;/mn&gt;&lt;mi mathvariant=&quot;bold-italic&quot;&gt;l&lt;/mi&gt;&lt;mi mathvariant=&quot;bold-italic&quot;&gt;g&lt;/mi&gt;&lt;mstyle mathvariant=&quot;bold&quot;&gt;&lt;mrow&gt;&lt;mo&gt;(&lt;/mo&gt;&lt;mi&gt;n&lt;/mi&gt;&lt;mo&gt;)&lt;/mo&gt;&lt;/mrow&gt;&lt;/mstyle&gt;&lt;/math&gt;" id="308" name="Google Shape;308;p24"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equals bold 2 bold italic l bold italic g begin bold style left parenthesis n right parenthesis end style"/>
          <p:cNvPicPr preferRelativeResize="0"/>
          <p:nvPr/>
        </p:nvPicPr>
        <p:blipFill rotWithShape="1">
          <a:blip r:embed="rId9">
            <a:alphaModFix/>
          </a:blip>
          <a:srcRect b="0" l="0" r="0" t="0"/>
          <a:stretch/>
        </p:blipFill>
        <p:spPr>
          <a:xfrm>
            <a:off x="593048" y="1739703"/>
            <a:ext cx="4343400" cy="195726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14" name="Google Shape;314;p2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15" name="Google Shape;315;p2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16" name="Google Shape;316;p2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17" name="Google Shape;317;p25"/>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18" name="Google Shape;318;p25"/>
          <p:cNvPicPr preferRelativeResize="0"/>
          <p:nvPr/>
        </p:nvPicPr>
        <p:blipFill rotWithShape="1">
          <a:blip r:embed="rId7">
            <a:alphaModFix/>
          </a:blip>
          <a:srcRect b="10925" l="12407" r="29314" t="44771"/>
          <a:stretch/>
        </p:blipFill>
        <p:spPr>
          <a:xfrm>
            <a:off x="931150" y="2688025"/>
            <a:ext cx="5742101" cy="2455474"/>
          </a:xfrm>
          <a:prstGeom prst="rect">
            <a:avLst/>
          </a:prstGeom>
          <a:noFill/>
          <a:ln>
            <a:noFill/>
          </a:ln>
        </p:spPr>
      </p:pic>
      <p:sp>
        <p:nvSpPr>
          <p:cNvPr id="319" name="Google Shape;319;p25"/>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a:t>
            </a:r>
            <a:r>
              <a:rPr b="1" lang="ro">
                <a:latin typeface="Lato"/>
                <a:ea typeface="Lato"/>
                <a:cs typeface="Lato"/>
                <a:sym typeface="Lato"/>
              </a:rPr>
              <a:t>seamănă</a:t>
            </a:r>
            <a:r>
              <a:rPr b="1" i="0" lang="ro" sz="1400" u="none" cap="none" strike="noStrike">
                <a:solidFill>
                  <a:srgbClr val="000000"/>
                </a:solidFill>
                <a:latin typeface="Lato"/>
                <a:ea typeface="Lato"/>
                <a:cs typeface="Lato"/>
                <a:sym typeface="Lato"/>
              </a:rPr>
              <a:t> oare?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25" name="Google Shape;325;p2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26" name="Google Shape;326;p2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27" name="Google Shape;327;p2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28" name="Google Shape;328;p26"/>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29" name="Google Shape;329;p26"/>
          <p:cNvPicPr preferRelativeResize="0"/>
          <p:nvPr/>
        </p:nvPicPr>
        <p:blipFill rotWithShape="1">
          <a:blip r:embed="rId7">
            <a:alphaModFix/>
          </a:blip>
          <a:srcRect b="10925" l="12407" r="29314" t="44771"/>
          <a:stretch/>
        </p:blipFill>
        <p:spPr>
          <a:xfrm>
            <a:off x="931150" y="2688025"/>
            <a:ext cx="5742101" cy="2455474"/>
          </a:xfrm>
          <a:prstGeom prst="rect">
            <a:avLst/>
          </a:prstGeom>
          <a:noFill/>
          <a:ln>
            <a:noFill/>
          </a:ln>
        </p:spPr>
      </p:pic>
      <p:sp>
        <p:nvSpPr>
          <p:cNvPr id="330" name="Google Shape;330;p26"/>
          <p:cNvSpPr txBox="1"/>
          <p:nvPr/>
        </p:nvSpPr>
        <p:spPr>
          <a:xfrm>
            <a:off x="7016875" y="2780150"/>
            <a:ext cx="20325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seamana oare?</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Un arbore!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Search (X) </a:t>
            </a:r>
            <a:endParaRPr/>
          </a:p>
        </p:txBody>
      </p:sp>
      <p:pic>
        <p:nvPicPr>
          <p:cNvPr id="336" name="Google Shape;336;p2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37" name="Google Shape;337;p2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38" name="Google Shape;338;p2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39" name="Google Shape;339;p27"/>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40" name="Google Shape;340;p27"/>
          <p:cNvPicPr preferRelativeResize="0"/>
          <p:nvPr/>
        </p:nvPicPr>
        <p:blipFill rotWithShape="1">
          <a:blip r:embed="rId7">
            <a:alphaModFix/>
          </a:blip>
          <a:srcRect b="10925" l="12407" r="29314" t="44771"/>
          <a:stretch/>
        </p:blipFill>
        <p:spPr>
          <a:xfrm>
            <a:off x="931150" y="2688025"/>
            <a:ext cx="5742101" cy="2455474"/>
          </a:xfrm>
          <a:prstGeom prst="rect">
            <a:avLst/>
          </a:prstGeom>
          <a:noFill/>
          <a:ln>
            <a:noFill/>
          </a:ln>
        </p:spPr>
      </p:pic>
      <p:pic>
        <p:nvPicPr>
          <p:cNvPr id="341" name="Google Shape;341;p27"/>
          <p:cNvPicPr preferRelativeResize="0"/>
          <p:nvPr/>
        </p:nvPicPr>
        <p:blipFill rotWithShape="1">
          <a:blip r:embed="rId8">
            <a:alphaModFix/>
          </a:blip>
          <a:srcRect b="10990" l="13578" r="28836" t="44199"/>
          <a:stretch/>
        </p:blipFill>
        <p:spPr>
          <a:xfrm>
            <a:off x="1019800" y="2554768"/>
            <a:ext cx="5742101" cy="2513357"/>
          </a:xfrm>
          <a:prstGeom prst="rect">
            <a:avLst/>
          </a:prstGeom>
          <a:noFill/>
          <a:ln>
            <a:noFill/>
          </a:ln>
        </p:spPr>
      </p:pic>
      <p:sp>
        <p:nvSpPr>
          <p:cNvPr id="342" name="Google Shape;342;p27"/>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Search(72)</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48" name="Google Shape;348;p2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49" name="Google Shape;349;p2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0" name="Google Shape;350;p2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51" name="Google Shape;351;p2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57" name="Google Shape;357;p2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58" name="Google Shape;358;p2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9" name="Google Shape;359;p2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0" name="Google Shape;360;p2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66" name="Google Shape;366;p3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1200"/>
              </a:spcAft>
              <a:buSzPts val="1300"/>
              <a:buNone/>
            </a:pPr>
            <a:r>
              <a:rPr b="1" lang="ro"/>
              <a:t>A: Dau cu banul! Daca pica pajura, inserez pe inca un nivel, altfel ma opresc!</a:t>
            </a:r>
            <a:endParaRPr b="1"/>
          </a:p>
        </p:txBody>
      </p:sp>
      <p:pic>
        <p:nvPicPr>
          <p:cNvPr id="367" name="Google Shape;367;p3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68" name="Google Shape;368;p3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9" name="Google Shape;369;p3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1" name="Google Shape;101;p4"/>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102" name="Google Shape;102;p4"/>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75" name="Google Shape;375;p31"/>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0"/>
              </a:spcAft>
              <a:buSzPts val="1300"/>
              <a:buNone/>
            </a:pPr>
            <a:r>
              <a:rPr b="1" lang="ro"/>
              <a:t>A: Dau cu banul! Daca pica pajura, inserez pe inca un nivel, altfel ma opresc!</a:t>
            </a:r>
            <a:endParaRPr b="1"/>
          </a:p>
          <a:p>
            <a:pPr indent="0" lvl="0" marL="0" rtl="0" algn="l">
              <a:lnSpc>
                <a:spcPct val="100000"/>
              </a:lnSpc>
              <a:spcBef>
                <a:spcPts val="1200"/>
              </a:spcBef>
              <a:spcAft>
                <a:spcPts val="1200"/>
              </a:spcAft>
              <a:buSzPts val="1300"/>
              <a:buNone/>
            </a:pPr>
            <a:r>
              <a:rPr b="1" lang="ro"/>
              <a:t>Consecinta: ½ dintre elemente vor fi doar pe nivelul 0. ¼ dintre elemente vor fi doar pe nivelele 0 si 1. ⅛ vor fi doar pe nivelele 0, 1 si 2, etc...</a:t>
            </a:r>
            <a:endParaRPr b="1"/>
          </a:p>
        </p:txBody>
      </p:sp>
      <p:pic>
        <p:nvPicPr>
          <p:cNvPr id="376" name="Google Shape;376;p3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77" name="Google Shape;377;p3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78" name="Google Shape;378;p3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Exercitiu</a:t>
            </a:r>
            <a:endParaRPr/>
          </a:p>
        </p:txBody>
      </p:sp>
      <p:sp>
        <p:nvSpPr>
          <p:cNvPr id="384" name="Google Shape;384;p32"/>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300"/>
              <a:buNone/>
            </a:pPr>
            <a:r>
              <a:t/>
            </a:r>
            <a:endParaRPr b="1"/>
          </a:p>
        </p:txBody>
      </p:sp>
      <p:pic>
        <p:nvPicPr>
          <p:cNvPr id="385" name="Google Shape;385;p3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86" name="Google Shape;386;p3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87" name="Google Shape;387;p3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88" name="Google Shape;388;p32"/>
          <p:cNvPicPr preferRelativeResize="0"/>
          <p:nvPr/>
        </p:nvPicPr>
        <p:blipFill rotWithShape="1">
          <a:blip r:embed="rId6">
            <a:alphaModFix/>
          </a:blip>
          <a:srcRect b="10989" l="13581" r="27750" t="37072"/>
          <a:stretch/>
        </p:blipFill>
        <p:spPr>
          <a:xfrm>
            <a:off x="729450" y="2078875"/>
            <a:ext cx="6074938" cy="30248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Delete (x)</a:t>
            </a:r>
            <a:endParaRPr/>
          </a:p>
        </p:txBody>
      </p:sp>
      <p:sp>
        <p:nvSpPr>
          <p:cNvPr id="394" name="Google Shape;394;p3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 cauta elementul x in lista (se gaseste pe cel mai de sus nivel). </a:t>
            </a:r>
            <a:endParaRPr b="1"/>
          </a:p>
          <a:p>
            <a:pPr indent="0" lvl="0" marL="0" rtl="0" algn="l">
              <a:lnSpc>
                <a:spcPct val="100000"/>
              </a:lnSpc>
              <a:spcBef>
                <a:spcPts val="1200"/>
              </a:spcBef>
              <a:spcAft>
                <a:spcPts val="1200"/>
              </a:spcAft>
              <a:buSzPts val="1300"/>
              <a:buNone/>
            </a:pPr>
            <a:r>
              <a:rPr b="1" lang="ro"/>
              <a:t>Se sterge elemntul de pe toate nivelele!</a:t>
            </a:r>
            <a:endParaRPr b="1"/>
          </a:p>
        </p:txBody>
      </p:sp>
      <p:pic>
        <p:nvPicPr>
          <p:cNvPr id="395" name="Google Shape;395;p3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96" name="Google Shape;396;p3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97" name="Google Shape;397;p3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How good are they?</a:t>
            </a:r>
            <a:endParaRPr/>
          </a:p>
        </p:txBody>
      </p:sp>
      <p:sp>
        <p:nvSpPr>
          <p:cNvPr id="403" name="Google Shape;403;p3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br>
              <a:rPr b="1" lang="ro"/>
            </a:br>
            <a:br>
              <a:rPr b="1" lang="ro"/>
            </a:br>
            <a:r>
              <a:rPr b="1" lang="ro" u="sng">
                <a:solidFill>
                  <a:schemeClr val="hlink"/>
                </a:solidFill>
                <a:hlinkClick r:id="rId3"/>
              </a:rPr>
              <a:t>Whiteboard S25</a:t>
            </a:r>
            <a:endParaRPr b="1"/>
          </a:p>
          <a:p>
            <a:pPr indent="0" lvl="0" marL="0" rtl="0" algn="l">
              <a:lnSpc>
                <a:spcPct val="100000"/>
              </a:lnSpc>
              <a:spcBef>
                <a:spcPts val="1200"/>
              </a:spcBef>
              <a:spcAft>
                <a:spcPts val="0"/>
              </a:spcAft>
              <a:buSzPts val="1300"/>
              <a:buNone/>
            </a:pPr>
            <a:r>
              <a:rPr b="1" lang="ro" u="sng">
                <a:solidFill>
                  <a:schemeClr val="hlink"/>
                </a:solidFill>
                <a:hlinkClick r:id="rId4"/>
              </a:rPr>
              <a:t>Mit Course on Skip Lists</a:t>
            </a:r>
            <a:endParaRPr b="1"/>
          </a:p>
          <a:p>
            <a:pPr indent="0" lvl="0" marL="0" rtl="0" algn="l">
              <a:lnSpc>
                <a:spcPct val="100000"/>
              </a:lnSpc>
              <a:spcBef>
                <a:spcPts val="1200"/>
              </a:spcBef>
              <a:spcAft>
                <a:spcPts val="0"/>
              </a:spcAft>
              <a:buSzPts val="1300"/>
              <a:buNone/>
            </a:pPr>
            <a:r>
              <a:rPr b="1" lang="ro" u="sng">
                <a:solidFill>
                  <a:schemeClr val="hlink"/>
                </a:solidFill>
                <a:hlinkClick r:id="rId5"/>
              </a:rPr>
              <a:t>Lecture Notes</a:t>
            </a:r>
            <a:br>
              <a:rPr b="1" lang="ro"/>
            </a:br>
            <a:endParaRPr b="1"/>
          </a:p>
          <a:p>
            <a:pPr indent="0" lvl="0" marL="0" rtl="0" algn="l">
              <a:lnSpc>
                <a:spcPct val="100000"/>
              </a:lnSpc>
              <a:spcBef>
                <a:spcPts val="1200"/>
              </a:spcBef>
              <a:spcAft>
                <a:spcPts val="1200"/>
              </a:spcAft>
              <a:buSzPts val="1300"/>
              <a:buNone/>
            </a:pPr>
            <a:r>
              <a:rPr b="1" lang="ro" u="sng">
                <a:solidFill>
                  <a:schemeClr val="hlink"/>
                </a:solidFill>
                <a:hlinkClick r:id="rId6"/>
              </a:rPr>
              <a:t>Lecture Slides</a:t>
            </a:r>
            <a:endParaRPr b="1"/>
          </a:p>
        </p:txBody>
      </p:sp>
      <p:pic>
        <p:nvPicPr>
          <p:cNvPr id="404" name="Google Shape;404;p34"/>
          <p:cNvPicPr preferRelativeResize="0"/>
          <p:nvPr/>
        </p:nvPicPr>
        <p:blipFill rotWithShape="1">
          <a:blip r:embed="rId7">
            <a:alphaModFix/>
          </a:blip>
          <a:srcRect b="0" l="0" r="0" t="0"/>
          <a:stretch/>
        </p:blipFill>
        <p:spPr>
          <a:xfrm>
            <a:off x="7111587" y="464900"/>
            <a:ext cx="2032413" cy="1613975"/>
          </a:xfrm>
          <a:prstGeom prst="rect">
            <a:avLst/>
          </a:prstGeom>
          <a:noFill/>
          <a:ln>
            <a:noFill/>
          </a:ln>
        </p:spPr>
      </p:pic>
      <p:pic>
        <p:nvPicPr>
          <p:cNvPr id="405" name="Google Shape;405;p34"/>
          <p:cNvPicPr preferRelativeResize="0"/>
          <p:nvPr/>
        </p:nvPicPr>
        <p:blipFill rotWithShape="1">
          <a:blip r:embed="rId8">
            <a:alphaModFix/>
          </a:blip>
          <a:srcRect b="12914" l="5705" r="5278" t="12088"/>
          <a:stretch/>
        </p:blipFill>
        <p:spPr>
          <a:xfrm>
            <a:off x="6943725" y="464900"/>
            <a:ext cx="2146425" cy="1808550"/>
          </a:xfrm>
          <a:prstGeom prst="rect">
            <a:avLst/>
          </a:prstGeom>
          <a:noFill/>
          <a:ln>
            <a:noFill/>
          </a:ln>
        </p:spPr>
      </p:pic>
      <p:pic>
        <p:nvPicPr>
          <p:cNvPr id="406" name="Google Shape;406;p34"/>
          <p:cNvPicPr preferRelativeResize="0"/>
          <p:nvPr/>
        </p:nvPicPr>
        <p:blipFill rotWithShape="1">
          <a:blip r:embed="rId9">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24850f0ef20_0_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Bonus: Bloom Filters</a:t>
            </a:r>
            <a:endParaRPr/>
          </a:p>
        </p:txBody>
      </p:sp>
      <p:pic>
        <p:nvPicPr>
          <p:cNvPr id="412" name="Google Shape;412;g24850f0ef20_0_1"/>
          <p:cNvPicPr preferRelativeResize="0"/>
          <p:nvPr/>
        </p:nvPicPr>
        <p:blipFill>
          <a:blip r:embed="rId3">
            <a:alphaModFix/>
          </a:blip>
          <a:stretch>
            <a:fillRect/>
          </a:stretch>
        </p:blipFill>
        <p:spPr>
          <a:xfrm>
            <a:off x="729450" y="1975975"/>
            <a:ext cx="2984850" cy="298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8" name="Google Shape;108;p5"/>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rPr b="1" i="1" lang="ro"/>
              <a:t>Skip lists are a probabilistic data structure that seem likely to supplant balanced trees as the implementation method of choice for many applications. Skip list algorithms have the same asymptotic expected time bounds as balanced trees and are simpler, faster and use less space.</a:t>
            </a:r>
            <a:endParaRPr b="1" i="1"/>
          </a:p>
          <a:p>
            <a:pPr indent="0" lvl="0" marL="0" rtl="0" algn="l">
              <a:lnSpc>
                <a:spcPct val="115000"/>
              </a:lnSpc>
              <a:spcBef>
                <a:spcPts val="1200"/>
              </a:spcBef>
              <a:spcAft>
                <a:spcPts val="1200"/>
              </a:spcAft>
              <a:buSzPts val="1300"/>
              <a:buNone/>
            </a:pPr>
            <a:r>
              <a:rPr b="1" lang="ro"/>
              <a:t>— William Pugh, Concurrent Maintenance of Skip Lists (1989)</a:t>
            </a:r>
            <a:endParaRPr b="1"/>
          </a:p>
        </p:txBody>
      </p:sp>
      <p:pic>
        <p:nvPicPr>
          <p:cNvPr id="109" name="Google Shape;109;p5"/>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15" name="Google Shape;115;p6"/>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16" name="Google Shape;116;p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17" name="Google Shape;117;p6"/>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18" name="Google Shape;118;p6"/>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24" name="Google Shape;124;p7"/>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1200"/>
              </a:spcAft>
              <a:buSzPts val="1300"/>
              <a:buNone/>
            </a:pPr>
            <a:r>
              <a:t/>
            </a:r>
            <a:endParaRPr b="1"/>
          </a:p>
        </p:txBody>
      </p:sp>
      <p:pic>
        <p:nvPicPr>
          <p:cNvPr id="125" name="Google Shape;125;p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26" name="Google Shape;126;p7"/>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27" name="Google Shape;127;p7"/>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33" name="Google Shape;133;p8"/>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1200"/>
              </a:spcAft>
              <a:buSzPts val="1300"/>
              <a:buNone/>
            </a:pPr>
            <a:r>
              <a:t/>
            </a:r>
            <a:endParaRPr b="1"/>
          </a:p>
        </p:txBody>
      </p:sp>
      <p:pic>
        <p:nvPicPr>
          <p:cNvPr id="134" name="Google Shape;134;p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35" name="Google Shape;135;p8"/>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36" name="Google Shape;136;p8"/>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42" name="Google Shape;142;p9"/>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43" name="Google Shape;143;p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44" name="Google Shape;144;p9"/>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45" name="Google Shape;145;p9"/>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51" name="Google Shape;151;p10"/>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1200"/>
              </a:spcAft>
              <a:buSzPts val="1300"/>
              <a:buNone/>
            </a:pPr>
            <a:r>
              <a:rPr b="1" lang="ro"/>
              <a:t>A: NU! </a:t>
            </a:r>
            <a:endParaRPr b="1"/>
          </a:p>
        </p:txBody>
      </p:sp>
      <p:pic>
        <p:nvPicPr>
          <p:cNvPr id="152" name="Google Shape;152;p1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53" name="Google Shape;153;p10"/>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54" name="Google Shape;154;p10"/>
          <p:cNvPicPr preferRelativeResize="0"/>
          <p:nvPr/>
        </p:nvPicPr>
        <p:blipFill rotWithShape="1">
          <a:blip r:embed="rId5">
            <a:alphaModFix/>
          </a:blip>
          <a:srcRect b="12569" l="13192" r="28483" t="76126"/>
          <a:stretch/>
        </p:blipFill>
        <p:spPr>
          <a:xfrm>
            <a:off x="729450" y="2078875"/>
            <a:ext cx="4909699" cy="535199"/>
          </a:xfrm>
          <a:prstGeom prst="rect">
            <a:avLst/>
          </a:prstGeom>
          <a:noFill/>
          <a:ln>
            <a:noFill/>
          </a:ln>
        </p:spPr>
      </p:pic>
      <p:pic>
        <p:nvPicPr>
          <p:cNvPr id="155" name="Google Shape;155;p10"/>
          <p:cNvPicPr preferRelativeResize="0"/>
          <p:nvPr/>
        </p:nvPicPr>
        <p:blipFill rotWithShape="1">
          <a:blip r:embed="rId6">
            <a:alphaModFix/>
          </a:blip>
          <a:srcRect b="0" l="0" r="0" t="0"/>
          <a:stretch/>
        </p:blipFill>
        <p:spPr>
          <a:xfrm>
            <a:off x="1418050" y="3857675"/>
            <a:ext cx="1285825" cy="1285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